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22"/>
  </p:notesMasterIdLst>
  <p:sldIdLst>
    <p:sldId id="256" r:id="rId2"/>
    <p:sldId id="276" r:id="rId3"/>
    <p:sldId id="277" r:id="rId4"/>
    <p:sldId id="257" r:id="rId5"/>
    <p:sldId id="258" r:id="rId6"/>
    <p:sldId id="270" r:id="rId7"/>
    <p:sldId id="269" r:id="rId8"/>
    <p:sldId id="271" r:id="rId9"/>
    <p:sldId id="268" r:id="rId10"/>
    <p:sldId id="259" r:id="rId11"/>
    <p:sldId id="267" r:id="rId12"/>
    <p:sldId id="263" r:id="rId13"/>
    <p:sldId id="272" r:id="rId14"/>
    <p:sldId id="261" r:id="rId15"/>
    <p:sldId id="273" r:id="rId16"/>
    <p:sldId id="264" r:id="rId17"/>
    <p:sldId id="266" r:id="rId18"/>
    <p:sldId id="279" r:id="rId19"/>
    <p:sldId id="274" r:id="rId20"/>
    <p:sldId id="27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53E04-7C8D-8A40-9323-07751E2A1F97}" type="datetimeFigureOut">
              <a:rPr kumimoji="1" lang="ko-KR" altLang="en-US" smtClean="0"/>
              <a:t>2017-06-01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B714C-B8C2-4C48-8AA3-B8FC67C60A2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4822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kdavetaylor.com/can-i-post-a-web-photo-to-instagram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appilog.tistory.com/286" TargetMode="External"/><Relationship Id="rId5" Type="http://schemas.openxmlformats.org/officeDocument/2006/relationships/hyperlink" Target="https://www.pcmag.com/business/directory/cloud-storage/657-dropbox" TargetMode="External"/><Relationship Id="rId4" Type="http://schemas.openxmlformats.org/officeDocument/2006/relationships/hyperlink" Target="https://www.windycitybloggers.com/how-to-schedule-posts-on-facebook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stonefly.com</a:t>
            </a:r>
            <a:r>
              <a:rPr kumimoji="1" lang="en-US" altLang="ko-KR" dirty="0"/>
              <a:t>/resources/what-is-file-level-storage-vs-block-level-storage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B714C-B8C2-4C48-8AA3-B8FC67C60A2A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3210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stonefly.com</a:t>
            </a:r>
            <a:r>
              <a:rPr kumimoji="1" lang="en-US" altLang="ko-KR" dirty="0"/>
              <a:t>/resources/what-is-file-level-storage-vs-block-level-storage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B714C-B8C2-4C48-8AA3-B8FC67C60A2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4921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stonefly.com</a:t>
            </a:r>
            <a:r>
              <a:rPr kumimoji="1" lang="en-US" altLang="ko-KR" dirty="0"/>
              <a:t>/resources/what-is-file-level-storage-vs-block-level-storage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korea.emc.com</a:t>
            </a:r>
            <a:r>
              <a:rPr kumimoji="1" lang="en-US" altLang="ko-KR" dirty="0"/>
              <a:t>/corporate/glossary/block-</a:t>
            </a:r>
            <a:r>
              <a:rPr kumimoji="1" lang="en-US" altLang="ko-KR" dirty="0" err="1"/>
              <a:t>storage.htm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B714C-B8C2-4C48-8AA3-B8FC67C60A2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6036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http://</a:t>
            </a:r>
            <a:r>
              <a:rPr kumimoji="1" lang="en-US" altLang="ko-KR" dirty="0" err="1"/>
              <a:t>searchcloudstorage.techtarget.com</a:t>
            </a:r>
            <a:r>
              <a:rPr kumimoji="1" lang="en-US" altLang="ko-KR" dirty="0"/>
              <a:t>/feature/How-an-object-store-differs-from-file-and-block-storage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B714C-B8C2-4C48-8AA3-B8FC67C60A2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023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http://</a:t>
            </a:r>
            <a:r>
              <a:rPr kumimoji="1" lang="en-US" altLang="ko-KR" dirty="0" err="1"/>
              <a:t>searchcloudstorage.techtarget.com</a:t>
            </a:r>
            <a:r>
              <a:rPr kumimoji="1" lang="en-US" altLang="ko-KR" dirty="0"/>
              <a:t>/feature/How-an-object-store-differs-from-file-and-block-storage</a:t>
            </a:r>
            <a:r>
              <a:rPr kumimoji="1"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B714C-B8C2-4C48-8AA3-B8FC67C60A2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2554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http://</a:t>
            </a:r>
            <a:r>
              <a:rPr kumimoji="1" lang="en-US" altLang="ko-KR" dirty="0" err="1"/>
              <a:t>searchcloudstorage.techtarget.com</a:t>
            </a:r>
            <a:r>
              <a:rPr kumimoji="1" lang="en-US" altLang="ko-KR" dirty="0"/>
              <a:t>/feature/How-an-object-store-differs-from-file-and-block-storage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B714C-B8C2-4C48-8AA3-B8FC67C60A2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005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http://</a:t>
            </a:r>
            <a:r>
              <a:rPr kumimoji="1" lang="en-US" altLang="ko-KR" dirty="0" err="1"/>
              <a:t>searchcloudstorage.techtarget.com</a:t>
            </a:r>
            <a:r>
              <a:rPr kumimoji="1" lang="en-US" altLang="ko-KR" dirty="0"/>
              <a:t>/feature/How-an-object-store-differs-from-file-and-block-storage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B714C-B8C2-4C48-8AA3-B8FC67C60A2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7868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hlinkClick r:id="rId3"/>
              </a:rPr>
              <a:t>https://www.askdavetaylor.com/can-i-post-a-web-photo-to-instagram/</a:t>
            </a:r>
            <a:r>
              <a:rPr lang="en-US" altLang="ko-KR" dirty="0"/>
              <a:t>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hlinkClick r:id="rId4"/>
              </a:rPr>
              <a:t>https://www.windycitybloggers.com/how-to-schedule-posts-on-facebook/</a:t>
            </a:r>
            <a:r>
              <a:rPr lang="en-US" altLang="ko-KR" dirty="0"/>
              <a:t>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hlinkClick r:id="rId5"/>
              </a:rPr>
              <a:t>https://www.pcmag.com/business/directory/cloud-storage/657-dropbox</a:t>
            </a:r>
            <a:r>
              <a:rPr lang="en-US" altLang="ko-KR" dirty="0"/>
              <a:t>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hlinkClick r:id="rId6"/>
              </a:rPr>
              <a:t>http://appilog.tistory.com/286</a:t>
            </a:r>
            <a:r>
              <a:rPr lang="ko-KR" altLang="en-US" dirty="0"/>
              <a:t>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B714C-B8C2-4C48-8AA3-B8FC67C60A2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4952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1993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2013</a:t>
            </a:r>
            <a:r>
              <a:rPr kumimoji="1" lang="ko-KR" altLang="en-US" dirty="0"/>
              <a:t>년 간 위의 대기업들을 제외하고도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억 달러의 투자를 받음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대표적으로 </a:t>
            </a:r>
            <a:r>
              <a:rPr kumimoji="1" lang="en-US" altLang="ko-KR" dirty="0" err="1"/>
              <a:t>Amplidata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Cloudian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Cleversafe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ByCast</a:t>
            </a:r>
            <a:r>
              <a:rPr kumimoji="1" lang="en-US" altLang="ko-KR" dirty="0"/>
              <a:t> </a:t>
            </a:r>
            <a:r>
              <a:rPr kumimoji="1" lang="ko-KR" altLang="en-US" dirty="0"/>
              <a:t>등</a:t>
            </a:r>
            <a:endParaRPr kumimoji="1" lang="en-US" altLang="ko-KR" dirty="0"/>
          </a:p>
          <a:p>
            <a:r>
              <a:rPr kumimoji="1" lang="en-US" altLang="ko-KR" dirty="0"/>
              <a:t>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www.ibm.com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kr-ko</a:t>
            </a:r>
            <a:r>
              <a:rPr kumimoji="1" lang="en-US" altLang="ko-KR" dirty="0"/>
              <a:t>/marketplace/object-storage</a:t>
            </a:r>
          </a:p>
          <a:p>
            <a:r>
              <a:rPr kumimoji="1" lang="en-US" altLang="ko-KR" dirty="0"/>
              <a:t>http://</a:t>
            </a:r>
            <a:r>
              <a:rPr kumimoji="1" lang="en-US" altLang="ko-KR" dirty="0" err="1"/>
              <a:t>www.fruitionsystems.co.uk</a:t>
            </a:r>
            <a:r>
              <a:rPr kumimoji="1" lang="en-US" altLang="ko-KR" dirty="0"/>
              <a:t>/cloud-services/azure/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www.google.co.kr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url?sa</a:t>
            </a:r>
            <a:r>
              <a:rPr kumimoji="1" lang="en-US" altLang="ko-KR" dirty="0"/>
              <a:t>=</a:t>
            </a:r>
            <a:r>
              <a:rPr kumimoji="1" lang="en-US" altLang="ko-KR" dirty="0" err="1"/>
              <a:t>i&amp;rct</a:t>
            </a:r>
            <a:r>
              <a:rPr kumimoji="1" lang="en-US" altLang="ko-KR" dirty="0"/>
              <a:t>=</a:t>
            </a:r>
            <a:r>
              <a:rPr kumimoji="1" lang="en-US" altLang="ko-KR" dirty="0" err="1"/>
              <a:t>j&amp;q</a:t>
            </a:r>
            <a:r>
              <a:rPr kumimoji="1" lang="en-US" altLang="ko-KR" dirty="0"/>
              <a:t>=&amp;</a:t>
            </a:r>
            <a:r>
              <a:rPr kumimoji="1" lang="en-US" altLang="ko-KR" dirty="0" err="1"/>
              <a:t>esrc</a:t>
            </a:r>
            <a:r>
              <a:rPr kumimoji="1" lang="en-US" altLang="ko-KR" dirty="0"/>
              <a:t>=</a:t>
            </a:r>
            <a:r>
              <a:rPr kumimoji="1" lang="en-US" altLang="ko-KR" dirty="0" err="1"/>
              <a:t>s&amp;source</a:t>
            </a:r>
            <a:r>
              <a:rPr kumimoji="1" lang="en-US" altLang="ko-KR" dirty="0"/>
              <a:t>=</a:t>
            </a:r>
            <a:r>
              <a:rPr kumimoji="1" lang="en-US" altLang="ko-KR" dirty="0" err="1"/>
              <a:t>images&amp;cd</a:t>
            </a:r>
            <a:r>
              <a:rPr kumimoji="1" lang="en-US" altLang="ko-KR" dirty="0"/>
              <a:t>=&amp;</a:t>
            </a:r>
            <a:r>
              <a:rPr kumimoji="1" lang="en-US" altLang="ko-KR" dirty="0" err="1"/>
              <a:t>ved</a:t>
            </a:r>
            <a:r>
              <a:rPr kumimoji="1" lang="en-US" altLang="ko-KR" dirty="0"/>
              <a:t>=0ahUKEwjVx_Kij5jUAhXIn5QKHW-cDe4QjhwIBQ&amp;url=https%3A%2F%2Fwww.cloudmgr.com%2Fblog%2Faws-s3-storage-management-tips&amp;psig=AFQjCNHx-T1Sf1MbWuMdiPoMlyiz5u12-Q&amp;ust=1496250944761504&amp;cad=</a:t>
            </a:r>
            <a:r>
              <a:rPr kumimoji="1" lang="en-US" altLang="ko-KR" dirty="0" err="1"/>
              <a:t>rjt</a:t>
            </a:r>
            <a:endParaRPr kumimoji="1" lang="en-US" altLang="ko-KR" dirty="0"/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blog.elijaa.org</a:t>
            </a:r>
            <a:r>
              <a:rPr kumimoji="1" lang="en-US" altLang="ko-KR" dirty="0"/>
              <a:t>/2016/01/21/</a:t>
            </a:r>
            <a:r>
              <a:rPr kumimoji="1" lang="en-US" altLang="ko-KR" dirty="0" err="1"/>
              <a:t>php</a:t>
            </a:r>
            <a:r>
              <a:rPr kumimoji="1" lang="en-US" altLang="ko-KR" dirty="0"/>
              <a:t>-</a:t>
            </a:r>
            <a:r>
              <a:rPr kumimoji="1" lang="en-US" altLang="ko-KR" dirty="0" err="1"/>
              <a:t>api</a:t>
            </a:r>
            <a:r>
              <a:rPr kumimoji="1" lang="en-US" altLang="ko-KR" dirty="0"/>
              <a:t>-client-library-and-google-cloud-storage/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investors.vcapital.com</a:t>
            </a:r>
            <a:r>
              <a:rPr kumimoji="1" lang="en-US" altLang="ko-KR" dirty="0"/>
              <a:t>/images/</a:t>
            </a:r>
            <a:r>
              <a:rPr kumimoji="1" lang="en-US" altLang="ko-KR" dirty="0" err="1"/>
              <a:t>PastDeals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Cleversafe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Cleversafe.jpg</a:t>
            </a:r>
            <a:endParaRPr kumimoji="1" lang="en-US" altLang="ko-KR" dirty="0"/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cloudian.com</a:t>
            </a:r>
            <a:r>
              <a:rPr kumimoji="1" lang="en-US" altLang="ko-KR" dirty="0"/>
              <a:t>/blog/</a:t>
            </a:r>
            <a:r>
              <a:rPr kumimoji="1" lang="en-US" altLang="ko-KR" dirty="0" err="1"/>
              <a:t>cloudian</a:t>
            </a:r>
            <a:r>
              <a:rPr kumimoji="1" lang="en-US" altLang="ko-KR" dirty="0"/>
              <a:t>-and-</a:t>
            </a:r>
            <a:r>
              <a:rPr kumimoji="1" lang="en-US" altLang="ko-KR" dirty="0" err="1"/>
              <a:t>openstack</a:t>
            </a:r>
            <a:r>
              <a:rPr kumimoji="1" lang="en-US" altLang="ko-KR" dirty="0"/>
              <a:t>-how-it-works/</a:t>
            </a:r>
          </a:p>
          <a:p>
            <a:r>
              <a:rPr kumimoji="1" lang="en-US" altLang="ko-KR" dirty="0"/>
              <a:t>http://</a:t>
            </a:r>
            <a:r>
              <a:rPr kumimoji="1" lang="en-US" altLang="ko-KR" dirty="0" err="1"/>
              <a:t>amplidata.com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B714C-B8C2-4C48-8AA3-B8FC67C60A2A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175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7C432-E7E7-004A-815F-8767F5EB4DC9}" type="datetimeFigureOut">
              <a:rPr kumimoji="1" lang="ko-KR" altLang="en-US" smtClean="0"/>
              <a:t>2017-06-01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7122C-F7E0-4140-8300-F7ABAA5CE0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7C432-E7E7-004A-815F-8767F5EB4DC9}" type="datetimeFigureOut">
              <a:rPr kumimoji="1" lang="ko-KR" altLang="en-US" smtClean="0"/>
              <a:t>2017-06-01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7122C-F7E0-4140-8300-F7ABAA5CE0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7C432-E7E7-004A-815F-8767F5EB4DC9}" type="datetimeFigureOut">
              <a:rPr kumimoji="1" lang="ko-KR" altLang="en-US" smtClean="0"/>
              <a:t>2017-06-01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7122C-F7E0-4140-8300-F7ABAA5CE0C5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7C432-E7E7-004A-815F-8767F5EB4DC9}" type="datetimeFigureOut">
              <a:rPr kumimoji="1" lang="ko-KR" altLang="en-US" smtClean="0"/>
              <a:t>2017-06-01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7122C-F7E0-4140-8300-F7ABAA5CE0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7C432-E7E7-004A-815F-8767F5EB4DC9}" type="datetimeFigureOut">
              <a:rPr kumimoji="1" lang="ko-KR" altLang="en-US" smtClean="0"/>
              <a:t>2017-06-01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7122C-F7E0-4140-8300-F7ABAA5CE0C5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7C432-E7E7-004A-815F-8767F5EB4DC9}" type="datetimeFigureOut">
              <a:rPr kumimoji="1" lang="ko-KR" altLang="en-US" smtClean="0"/>
              <a:t>2017-06-01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7122C-F7E0-4140-8300-F7ABAA5CE0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7C432-E7E7-004A-815F-8767F5EB4DC9}" type="datetimeFigureOut">
              <a:rPr kumimoji="1" lang="ko-KR" altLang="en-US" smtClean="0"/>
              <a:t>2017-06-01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7122C-F7E0-4140-8300-F7ABAA5CE0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7C432-E7E7-004A-815F-8767F5EB4DC9}" type="datetimeFigureOut">
              <a:rPr kumimoji="1" lang="ko-KR" altLang="en-US" smtClean="0"/>
              <a:t>2017-06-01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7122C-F7E0-4140-8300-F7ABAA5CE0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7C432-E7E7-004A-815F-8767F5EB4DC9}" type="datetimeFigureOut">
              <a:rPr kumimoji="1" lang="ko-KR" altLang="en-US" smtClean="0"/>
              <a:t>2017-06-01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7122C-F7E0-4140-8300-F7ABAA5CE0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7C432-E7E7-004A-815F-8767F5EB4DC9}" type="datetimeFigureOut">
              <a:rPr kumimoji="1" lang="ko-KR" altLang="en-US" smtClean="0"/>
              <a:t>2017-06-01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7122C-F7E0-4140-8300-F7ABAA5CE0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7C432-E7E7-004A-815F-8767F5EB4DC9}" type="datetimeFigureOut">
              <a:rPr kumimoji="1" lang="ko-KR" altLang="en-US" smtClean="0"/>
              <a:t>2017-06-01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7122C-F7E0-4140-8300-F7ABAA5CE0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7C432-E7E7-004A-815F-8767F5EB4DC9}" type="datetimeFigureOut">
              <a:rPr kumimoji="1" lang="ko-KR" altLang="en-US" smtClean="0"/>
              <a:t>2017-06-01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7122C-F7E0-4140-8300-F7ABAA5CE0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7C432-E7E7-004A-815F-8767F5EB4DC9}" type="datetimeFigureOut">
              <a:rPr kumimoji="1" lang="ko-KR" altLang="en-US" smtClean="0"/>
              <a:t>2017-06-01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7122C-F7E0-4140-8300-F7ABAA5CE0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7C432-E7E7-004A-815F-8767F5EB4DC9}" type="datetimeFigureOut">
              <a:rPr kumimoji="1" lang="ko-KR" altLang="en-US" smtClean="0"/>
              <a:t>2017-06-01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7122C-F7E0-4140-8300-F7ABAA5CE0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7C432-E7E7-004A-815F-8767F5EB4DC9}" type="datetimeFigureOut">
              <a:rPr kumimoji="1" lang="ko-KR" altLang="en-US" smtClean="0"/>
              <a:t>2017-06-01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7122C-F7E0-4140-8300-F7ABAA5CE0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7C432-E7E7-004A-815F-8767F5EB4DC9}" type="datetimeFigureOut">
              <a:rPr kumimoji="1" lang="ko-KR" altLang="en-US" smtClean="0"/>
              <a:t>2017-06-01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7122C-F7E0-4140-8300-F7ABAA5CE0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7C432-E7E7-004A-815F-8767F5EB4DC9}" type="datetimeFigureOut">
              <a:rPr kumimoji="1" lang="ko-KR" altLang="en-US" smtClean="0"/>
              <a:t>2017-06-01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FE7122C-F7E0-4140-8300-F7ABAA5CE0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56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ds.co.in/kb/block-storage-and-object-storag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10" Type="http://schemas.openxmlformats.org/officeDocument/2006/relationships/image" Target="../media/image1.tiff"/><Relationship Id="rId4" Type="http://schemas.openxmlformats.org/officeDocument/2006/relationships/image" Target="../media/image16.tiff"/><Relationship Id="rId9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hyperlink" Target="https://www.tintri.com/partners/openstac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1.tiff"/><Relationship Id="rId4" Type="http://schemas.openxmlformats.org/officeDocument/2006/relationships/hyperlink" Target="https://www.swiftstack.com/product/openstack-swif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hyperlink" Target="http://naleejang.tistory.com/10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github.com/openstack/swif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sights.ubuntu.com/2015/05/18/what-are-the-different-types-of-storage-block-object-and-file/" TargetMode="Externa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ruva.com/blog/object-storage-versus-block-storage-understanding-technology-differences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bm.com/support/knowledgecenter/zosbasics/com.ibm.zos.zconcepts/zconcepts_177.ht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icsson.com/hyperscale/cloud-infrastructure/data-infrastructure/secure-storag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c.com/storage/elastic-cloud-storage/articles/what-is-object-storage-cloud-ecs.htm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 txBox="1">
            <a:spLocks/>
          </p:cNvSpPr>
          <p:nvPr/>
        </p:nvSpPr>
        <p:spPr>
          <a:xfrm>
            <a:off x="4978918" y="1109145"/>
            <a:ext cx="6341016" cy="460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 latinLnBrk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Object Storage</a:t>
            </a:r>
          </a:p>
          <a:p>
            <a:pPr defTabSz="457200" latinLnBrk="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(swift)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01" y="2371130"/>
            <a:ext cx="2274921" cy="11812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179" y="3552338"/>
            <a:ext cx="1905239" cy="46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18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/>
          <a:lstStyle/>
          <a:p>
            <a:r>
              <a:rPr kumimoji="1" lang="en-US" altLang="ko-KR" dirty="0"/>
              <a:t>Object Storage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6488668"/>
            <a:ext cx="7253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>
                <a:hlinkClick r:id="rId3"/>
              </a:rPr>
              <a:t>www.esds.co.in/kb/block-storage-and-object-storage/</a:t>
            </a:r>
            <a:r>
              <a:rPr lang="ko-KR" altLang="en-US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46237"/>
            <a:ext cx="3251200" cy="405130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4886325" y="1303338"/>
            <a:ext cx="69151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 charset="0"/>
              <a:buChar char="•"/>
              <a:defRPr/>
            </a:pPr>
            <a:r>
              <a:rPr kumimoji="1" lang="ko-KR" altLang="en-US" sz="2000" dirty="0"/>
              <a:t>디자인 원칙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lower level </a:t>
            </a:r>
            <a:r>
              <a:rPr kumimoji="1" lang="ko-KR" altLang="en-US" sz="2000" dirty="0"/>
              <a:t>단에 있는 스토리지를 관리자나 사용자가 </a:t>
            </a:r>
            <a:r>
              <a:rPr kumimoji="1" lang="en-US" altLang="ko-KR" sz="2000" b="1" dirty="0"/>
              <a:t>abstract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하게 볼 수 있게 함 </a:t>
            </a:r>
            <a:endParaRPr kumimoji="1" lang="en-US" altLang="ko-KR" sz="2000" b="1" dirty="0"/>
          </a:p>
          <a:p>
            <a:pPr marL="285750" lvl="0" indent="-285750" latinLnBrk="0">
              <a:lnSpc>
                <a:spcPct val="150000"/>
              </a:lnSpc>
              <a:buFont typeface="Arial" charset="0"/>
              <a:buChar char="•"/>
              <a:defRPr/>
            </a:pPr>
            <a:r>
              <a:rPr kumimoji="1" lang="ko-KR" altLang="en-US" sz="2000" b="1" dirty="0"/>
              <a:t>대용량의 비정형적인 데이터</a:t>
            </a:r>
            <a:r>
              <a:rPr kumimoji="1" lang="ko-KR" altLang="en-US" sz="2000" dirty="0"/>
              <a:t>를 저장할 때 용이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예를 들어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이미지나 동영상 같은 미디어 파일</a:t>
            </a:r>
            <a:r>
              <a:rPr kumimoji="1" lang="en-US" altLang="ko-KR" sz="2000" dirty="0"/>
              <a:t>)</a:t>
            </a:r>
          </a:p>
          <a:p>
            <a:pPr marL="285750" lvl="0" indent="-285750" latinLnBrk="0">
              <a:lnSpc>
                <a:spcPct val="150000"/>
              </a:lnSpc>
              <a:buFont typeface="Arial" charset="0"/>
              <a:buChar char="•"/>
              <a:defRPr/>
            </a:pPr>
            <a:r>
              <a:rPr kumimoji="1" lang="en-US" altLang="ko-KR" sz="2000" b="1" dirty="0"/>
              <a:t>RESTful API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기반의</a:t>
            </a:r>
            <a:r>
              <a:rPr kumimoji="1" lang="en-US" altLang="ko-KR" sz="2000" dirty="0"/>
              <a:t> HTTP </a:t>
            </a:r>
            <a:r>
              <a:rPr kumimoji="1" lang="ko-KR" altLang="en-US" sz="2000" dirty="0"/>
              <a:t>콜을 통해서 데이터를 관리 </a:t>
            </a:r>
            <a:endParaRPr kumimoji="1" lang="en-US" altLang="ko-KR" sz="2000" dirty="0"/>
          </a:p>
          <a:p>
            <a:pPr marL="285750" lvl="0" indent="-285750" latinLnBrk="0">
              <a:lnSpc>
                <a:spcPct val="150000"/>
              </a:lnSpc>
              <a:buFont typeface="Arial" charset="0"/>
              <a:buChar char="•"/>
              <a:defRPr/>
            </a:pPr>
            <a:r>
              <a:rPr kumimoji="1" lang="ko-KR" altLang="en-US" sz="2000" b="1" dirty="0"/>
              <a:t>커스터마이즈 가능한 메타데이터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메타데이터에 내가 데이터에 넣고 싶은 </a:t>
            </a:r>
            <a:r>
              <a:rPr kumimoji="1" lang="en-US" altLang="ko-KR" sz="2000" dirty="0"/>
              <a:t>Context </a:t>
            </a:r>
            <a:r>
              <a:rPr kumimoji="1" lang="ko-KR" altLang="en-US" sz="2000" dirty="0"/>
              <a:t>를 넣을 수 있음</a:t>
            </a:r>
            <a:endParaRPr kumimoji="1" lang="en-US" altLang="ko-KR" sz="2000" dirty="0"/>
          </a:p>
          <a:p>
            <a:pPr marL="285750" indent="-285750" latinLnBrk="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2000" i="1" dirty="0"/>
              <a:t>Flat address space</a:t>
            </a:r>
            <a:r>
              <a:rPr kumimoji="1" lang="ko-KR" altLang="en-US" sz="2000" dirty="0"/>
              <a:t>*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를 가지기 때문에 데이터를 같은 방식으로 데이터를 가져올 수 있고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/>
              <a:t>확장성</a:t>
            </a:r>
            <a:r>
              <a:rPr kumimoji="1" lang="ko-KR" altLang="en-US" sz="2000" dirty="0"/>
              <a:t>에 좋음</a:t>
            </a:r>
            <a:endParaRPr kumimoji="1" lang="en-US" altLang="ko-KR" sz="2000" dirty="0"/>
          </a:p>
        </p:txBody>
      </p:sp>
      <p:sp>
        <p:nvSpPr>
          <p:cNvPr id="7" name="직사각형 6"/>
          <p:cNvSpPr/>
          <p:nvPr/>
        </p:nvSpPr>
        <p:spPr>
          <a:xfrm>
            <a:off x="5931662" y="5565338"/>
            <a:ext cx="609600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Open Sans" charset="0"/>
              </a:rPr>
              <a:t>*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charset="0"/>
              </a:rPr>
              <a:t>A flat address space is a technique where memory is treated as a flat plane of memory locations, which serve as a single contiguous block with a single integer offset.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5610"/>
            <a:ext cx="971387" cy="5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8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/>
          <a:lstStyle/>
          <a:p>
            <a:r>
              <a:rPr kumimoji="1" lang="en-US" altLang="ko-KR" dirty="0"/>
              <a:t>Object Storage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구조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838200" y="1597788"/>
            <a:ext cx="10870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ko-KR" altLang="en-US" sz="2400" dirty="0"/>
              <a:t>구성</a:t>
            </a:r>
            <a:endParaRPr kumimoji="1" lang="en-US" altLang="ko-KR" sz="2400" dirty="0"/>
          </a:p>
          <a:p>
            <a:pPr marL="742950" lvl="1" indent="-285750" latinLnBrk="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2400" dirty="0"/>
              <a:t>Globally unique identifier (</a:t>
            </a:r>
            <a:r>
              <a:rPr kumimoji="1" lang="ko-KR" altLang="en-US" sz="2400" dirty="0"/>
              <a:t>데이터를 가져올 때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이 </a:t>
            </a:r>
            <a:r>
              <a:rPr kumimoji="1" lang="en-US" altLang="ko-KR" sz="2400" dirty="0"/>
              <a:t>ID </a:t>
            </a:r>
            <a:r>
              <a:rPr kumimoji="1" lang="ko-KR" altLang="en-US" sz="2400" dirty="0"/>
              <a:t>를 통해서 찾음</a:t>
            </a:r>
            <a:r>
              <a:rPr kumimoji="1" lang="en-US" altLang="ko-KR" sz="2400" dirty="0"/>
              <a:t>)</a:t>
            </a:r>
          </a:p>
          <a:p>
            <a:pPr marL="742950" lvl="1" indent="-285750" latinLnBrk="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400" dirty="0"/>
              <a:t>메타데이터</a:t>
            </a:r>
            <a:endParaRPr kumimoji="1" lang="en-US" altLang="ko-KR" sz="2400" dirty="0"/>
          </a:p>
          <a:p>
            <a:pPr marL="742950" lvl="1" indent="-285750" latinLnBrk="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400" dirty="0"/>
              <a:t>실 데이터</a:t>
            </a:r>
            <a:endParaRPr kumimoji="1" lang="en-US" altLang="ko-KR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5610"/>
            <a:ext cx="971387" cy="5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87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/>
          <a:lstStyle/>
          <a:p>
            <a:r>
              <a:rPr kumimoji="1" lang="en-US" altLang="ko-KR" dirty="0"/>
              <a:t>Object Storage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장점</a:t>
            </a:r>
          </a:p>
        </p:txBody>
      </p:sp>
      <p:sp>
        <p:nvSpPr>
          <p:cNvPr id="5" name="텍스트 상자 4"/>
          <p:cNvSpPr txBox="1"/>
          <p:nvPr/>
        </p:nvSpPr>
        <p:spPr>
          <a:xfrm>
            <a:off x="838200" y="1724025"/>
            <a:ext cx="1051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400" dirty="0"/>
              <a:t>거의 무한대에 가까운 확장성</a:t>
            </a:r>
            <a:endParaRPr kumimoji="1" lang="en-US" altLang="ko-KR" sz="2400" dirty="0"/>
          </a:p>
          <a:p>
            <a:pPr marL="742950" lvl="1" indent="-285750" latinLnBrk="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2000" dirty="0"/>
              <a:t>TB -&gt; PB -&gt; </a:t>
            </a:r>
            <a:r>
              <a:rPr kumimoji="1" lang="mr-IN" altLang="ko-KR" sz="2000" dirty="0"/>
              <a:t>…</a:t>
            </a:r>
            <a:r>
              <a:rPr kumimoji="1" lang="en-US" altLang="ko-KR" sz="2000" dirty="0"/>
              <a:t> </a:t>
            </a:r>
          </a:p>
          <a:p>
            <a:pPr marL="285750" indent="-285750" latinLnBrk="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400" dirty="0"/>
              <a:t>커스터마이즈할 수 있는 메타데이터</a:t>
            </a:r>
            <a:endParaRPr kumimoji="1" lang="en-US" altLang="ko-KR" sz="2400" dirty="0"/>
          </a:p>
          <a:p>
            <a:pPr marL="285750" indent="-285750" latinLnBrk="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400" dirty="0"/>
              <a:t>편리성</a:t>
            </a:r>
            <a:endParaRPr kumimoji="1" lang="en-US" altLang="ko-KR" sz="2400" dirty="0"/>
          </a:p>
          <a:p>
            <a:pPr marL="742950" lvl="1" indent="-285750" latinLnBrk="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2000" dirty="0"/>
              <a:t>Indexing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application specific / user specific </a:t>
            </a:r>
            <a:r>
              <a:rPr kumimoji="1" lang="ko-KR" altLang="en-US" sz="2000" dirty="0"/>
              <a:t>메타데이터를 생성하여 </a:t>
            </a:r>
            <a:r>
              <a:rPr kumimoji="1" lang="en-US" altLang="ko-KR" sz="2000" dirty="0"/>
              <a:t>indexing </a:t>
            </a:r>
            <a:r>
              <a:rPr kumimoji="1" lang="ko-KR" altLang="en-US" sz="2000" dirty="0"/>
              <a:t>의 효율을 높일 수 있음 </a:t>
            </a:r>
            <a:endParaRPr kumimoji="1" lang="en-US" altLang="ko-KR" sz="2000" dirty="0"/>
          </a:p>
          <a:p>
            <a:pPr marL="742950" lvl="1" indent="-285750" latinLnBrk="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dirty="0"/>
              <a:t>관리</a:t>
            </a:r>
            <a:endParaRPr kumimoji="1" lang="en-US" altLang="ko-KR" sz="2000" dirty="0"/>
          </a:p>
          <a:p>
            <a:pPr marL="1200150" lvl="2" indent="-285750" latinLnBrk="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dirty="0"/>
              <a:t>블록 </a:t>
            </a:r>
            <a:r>
              <a:rPr kumimoji="1" lang="en-US" altLang="ko-KR" sz="2000" dirty="0"/>
              <a:t>/</a:t>
            </a:r>
            <a:r>
              <a:rPr kumimoji="1" lang="ko-KR" altLang="en-US" sz="2000" dirty="0"/>
              <a:t> 볼륨 단위가 아니라 객체 단위로 데이터에 접근</a:t>
            </a:r>
            <a:endParaRPr kumimoji="1" lang="en-US" altLang="ko-KR" sz="2000" dirty="0"/>
          </a:p>
          <a:p>
            <a:pPr marL="1200150" lvl="2" indent="-285750" latinLnBrk="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dirty="0"/>
              <a:t>간편한 인덱싱</a:t>
            </a:r>
            <a:endParaRPr kumimoji="1" lang="en-US" altLang="ko-KR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5610"/>
            <a:ext cx="971387" cy="5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9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/>
          <a:lstStyle/>
          <a:p>
            <a:r>
              <a:rPr kumimoji="1" lang="en-US" altLang="ko-KR" dirty="0"/>
              <a:t>Object Storage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단점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838200" y="1671638"/>
            <a:ext cx="1051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2400" dirty="0"/>
              <a:t>Throughput </a:t>
            </a:r>
            <a:r>
              <a:rPr kumimoji="1" lang="ko-KR" altLang="en-US" sz="2400" dirty="0"/>
              <a:t>이 낮음</a:t>
            </a:r>
            <a:endParaRPr kumimoji="1" lang="en-US" altLang="ko-KR" sz="2400" dirty="0"/>
          </a:p>
          <a:p>
            <a:pPr marL="742950" lvl="1" indent="-285750" latinLnBrk="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400" dirty="0"/>
              <a:t>데이터의 일부분을 수정할 때 </a:t>
            </a:r>
            <a:r>
              <a:rPr kumimoji="1" lang="en-US" altLang="ko-KR" sz="2400" dirty="0"/>
              <a:t>Block storage </a:t>
            </a:r>
            <a:r>
              <a:rPr kumimoji="1" lang="ko-KR" altLang="en-US" sz="2400" dirty="0"/>
              <a:t>같은 경우는 일부 블록만 </a:t>
            </a:r>
            <a:r>
              <a:rPr kumimoji="1" lang="en-US" altLang="ko-KR" sz="2400" dirty="0"/>
              <a:t>read </a:t>
            </a:r>
            <a:r>
              <a:rPr kumimoji="1" lang="ko-KR" altLang="en-US" sz="2400" dirty="0"/>
              <a:t>해서 </a:t>
            </a:r>
            <a:r>
              <a:rPr kumimoji="1" lang="en-US" altLang="ko-KR" sz="2400" dirty="0"/>
              <a:t>write</a:t>
            </a:r>
            <a:r>
              <a:rPr kumimoji="1" lang="ko-KR" altLang="en-US" sz="2400" dirty="0"/>
              <a:t> 하면 되는데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Object storage </a:t>
            </a:r>
            <a:r>
              <a:rPr kumimoji="1" lang="ko-KR" altLang="en-US" sz="2400" dirty="0"/>
              <a:t>경우 전체 객체를 가져와서 일부분을 수정하고 전체를</a:t>
            </a:r>
            <a:r>
              <a:rPr kumimoji="1" lang="en-US" altLang="ko-KR" sz="2400" dirty="0"/>
              <a:t> write </a:t>
            </a:r>
            <a:r>
              <a:rPr kumimoji="1" lang="ko-KR" altLang="en-US" sz="2400" dirty="0"/>
              <a:t>해야하는 것이 단점</a:t>
            </a:r>
            <a:endParaRPr kumimoji="1" lang="en-US" altLang="ko-KR" sz="2400" dirty="0"/>
          </a:p>
          <a:p>
            <a:pPr marL="285750" indent="-285750" latinLnBrk="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2400" dirty="0"/>
              <a:t>SCSI(block), CIFS(file), NFS(file) </a:t>
            </a:r>
            <a:r>
              <a:rPr kumimoji="1" lang="ko-KR" altLang="en-US" sz="2400" dirty="0"/>
              <a:t>방식이었던</a:t>
            </a:r>
            <a:r>
              <a:rPr kumimoji="1" lang="en-US" altLang="ko-KR" sz="2400" dirty="0"/>
              <a:t> application code </a:t>
            </a:r>
            <a:r>
              <a:rPr kumimoji="1" lang="ko-KR" altLang="en-US" sz="2400" dirty="0"/>
              <a:t>를 </a:t>
            </a:r>
            <a:r>
              <a:rPr kumimoji="1" lang="en-US" altLang="ko-KR" sz="2400" dirty="0"/>
              <a:t>REST API </a:t>
            </a:r>
            <a:r>
              <a:rPr kumimoji="1" lang="ko-KR" altLang="en-US" sz="2400" dirty="0"/>
              <a:t>방식으로 적용하기 위해서 모두 수정해야 함</a:t>
            </a:r>
            <a:endParaRPr kumimoji="1" lang="en-US" altLang="ko-KR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610"/>
            <a:ext cx="971387" cy="5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/>
          <a:lstStyle/>
          <a:p>
            <a:r>
              <a:rPr kumimoji="1" lang="en-US" altLang="ko-KR" dirty="0"/>
              <a:t>Object Storage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적용 사례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388" y="1880296"/>
            <a:ext cx="2133600" cy="381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3442396"/>
            <a:ext cx="3606800" cy="22479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225" y="1756971"/>
            <a:ext cx="4092575" cy="1444094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1503393" y="5927468"/>
            <a:ext cx="4178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Facebook &amp; Instagram media files</a:t>
            </a:r>
            <a:endParaRPr kumimoji="1" lang="ko-KR" altLang="en-US" sz="20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8745677" y="3217240"/>
            <a:ext cx="176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/>
              <a:t>Spotify songs</a:t>
            </a:r>
            <a:endParaRPr kumimoji="1" lang="ko-KR" altLang="en-US" sz="20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225" y="4494199"/>
            <a:ext cx="4382621" cy="1196097"/>
          </a:xfrm>
          <a:prstGeom prst="rect">
            <a:avLst/>
          </a:prstGeom>
        </p:spPr>
      </p:pic>
      <p:sp>
        <p:nvSpPr>
          <p:cNvPr id="18" name="텍스트 상자 17"/>
          <p:cNvSpPr txBox="1"/>
          <p:nvPr/>
        </p:nvSpPr>
        <p:spPr>
          <a:xfrm>
            <a:off x="8920068" y="5708169"/>
            <a:ext cx="1732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Dropbox files</a:t>
            </a:r>
            <a:endParaRPr kumimoji="1" lang="ko-KR" altLang="en-US" sz="2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-5610"/>
            <a:ext cx="971387" cy="5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99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/>
          <a:lstStyle/>
          <a:p>
            <a:r>
              <a:rPr kumimoji="1" lang="en-US" altLang="ko-KR" dirty="0"/>
              <a:t>Object Storage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적용 사례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1" y="2506329"/>
            <a:ext cx="2710657" cy="15179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257" y="2310106"/>
            <a:ext cx="2792413" cy="17622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469" y="2584831"/>
            <a:ext cx="2878931" cy="14394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3199" y="2236812"/>
            <a:ext cx="2982681" cy="183549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185" y="5143382"/>
            <a:ext cx="3638550" cy="9479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4375" y="4591481"/>
            <a:ext cx="2933700" cy="178263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5899" y="4891065"/>
            <a:ext cx="4064000" cy="10541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-5610"/>
            <a:ext cx="971387" cy="5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79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/>
          <a:lstStyle/>
          <a:p>
            <a:r>
              <a:rPr kumimoji="1" lang="en-US" altLang="ko-KR" dirty="0"/>
              <a:t>Object Storage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Swift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6488668"/>
            <a:ext cx="467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https://www.tintri.com/partners/openstack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843088"/>
            <a:ext cx="2857500" cy="28575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6172200"/>
            <a:ext cx="5719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4"/>
              </a:rPr>
              <a:t>https://www.swiftstack.com/product/openstack-swift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5610"/>
            <a:ext cx="971387" cy="5043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7944" y="2021455"/>
            <a:ext cx="2447925" cy="1891578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5855444" y="2302342"/>
            <a:ext cx="59486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/>
              <a:t>Swift </a:t>
            </a:r>
            <a:r>
              <a:rPr kumimoji="1" lang="ko-KR" altLang="en-US" sz="2000" b="1" dirty="0"/>
              <a:t>의 특징</a:t>
            </a:r>
            <a:endParaRPr kumimoji="1" lang="en-US" altLang="ko-KR" sz="20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2000" dirty="0"/>
              <a:t>OpenStack 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Object Storage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dirty="0"/>
              <a:t>오픈 소스</a:t>
            </a:r>
            <a:endParaRPr kumimoji="1" lang="en-US" altLang="ko-KR" sz="20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dirty="0"/>
              <a:t>인터넷 기반이므로 </a:t>
            </a:r>
            <a:r>
              <a:rPr kumimoji="1" lang="en-US" altLang="ko-KR" sz="2000" dirty="0"/>
              <a:t>HTTP </a:t>
            </a:r>
            <a:r>
              <a:rPr kumimoji="1" lang="ko-KR" altLang="en-US" sz="2000" dirty="0"/>
              <a:t>를 통한 요청을 처리</a:t>
            </a:r>
            <a:r>
              <a:rPr kumimoji="1" lang="en-US" altLang="ko-KR" sz="2000" dirty="0"/>
              <a:t> (REST API)</a:t>
            </a:r>
          </a:p>
        </p:txBody>
      </p:sp>
    </p:spTree>
    <p:extLst>
      <p:ext uri="{BB962C8B-B14F-4D97-AF65-F5344CB8AC3E}">
        <p14:creationId xmlns:p14="http://schemas.microsoft.com/office/powerpoint/2010/main" val="1688718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/>
          <a:lstStyle/>
          <a:p>
            <a:r>
              <a:rPr kumimoji="1" lang="en-US" altLang="ko-KR" dirty="0"/>
              <a:t>Swift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구조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838199" y="1829626"/>
            <a:ext cx="43678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/>
              <a:t>Swift proxy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 </a:t>
            </a:r>
            <a:r>
              <a:rPr kumimoji="1" lang="ko-KR" altLang="en-US" dirty="0"/>
              <a:t>요청을 처리</a:t>
            </a:r>
            <a:r>
              <a:rPr kumimoji="1" lang="en-US" altLang="ko-KR" dirty="0"/>
              <a:t>/</a:t>
            </a:r>
            <a:r>
              <a:rPr kumimoji="1" lang="ko-KR" altLang="en-US" dirty="0"/>
              <a:t>분산하는 미들웨어 역할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/>
              <a:t>Account &amp; Container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/>
              <a:t>Object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실데이터 </a:t>
            </a:r>
            <a:r>
              <a:rPr kumimoji="1" lang="en-US" altLang="ko-KR" dirty="0"/>
              <a:t>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/>
              <a:t>Ring : </a:t>
            </a:r>
            <a:r>
              <a:rPr kumimoji="1" lang="ko-KR" altLang="en-US" dirty="0"/>
              <a:t>주소록과 같이 노드들에 대한 정보가 있음 </a:t>
            </a:r>
            <a:r>
              <a:rPr kumimoji="1" lang="en-US" altLang="ko-KR" dirty="0"/>
              <a:t>(</a:t>
            </a:r>
            <a:r>
              <a:rPr kumimoji="1" lang="ko-KR" altLang="en-US" dirty="0"/>
              <a:t>논리적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물리적 공간 맵핑 정보</a:t>
            </a:r>
            <a:r>
              <a:rPr kumimoji="1" lang="en-US" altLang="ko-KR" dirty="0"/>
              <a:t>)</a:t>
            </a:r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488668"/>
            <a:ext cx="3603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http://naleejang.tistory.com/104</a:t>
            </a:r>
            <a:r>
              <a:rPr lang="ko-KR" altLang="en-US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094" y="246577"/>
            <a:ext cx="3291682" cy="44130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355" y="2948941"/>
            <a:ext cx="6449645" cy="39188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5610"/>
            <a:ext cx="971387" cy="5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9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/>
          <a:lstStyle/>
          <a:p>
            <a:r>
              <a:rPr kumimoji="1" lang="en-US" altLang="ko-KR" dirty="0"/>
              <a:t>Swift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API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5610"/>
            <a:ext cx="971387" cy="5043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881" y="887197"/>
            <a:ext cx="7211820" cy="541253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6488668"/>
            <a:ext cx="3881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http://blog.bizmerce.com/?p=2171</a:t>
            </a:r>
          </a:p>
        </p:txBody>
      </p:sp>
      <p:sp>
        <p:nvSpPr>
          <p:cNvPr id="11" name="텍스트 상자 10"/>
          <p:cNvSpPr txBox="1"/>
          <p:nvPr/>
        </p:nvSpPr>
        <p:spPr>
          <a:xfrm>
            <a:off x="838200" y="2326227"/>
            <a:ext cx="42563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API </a:t>
            </a:r>
            <a:r>
              <a:rPr kumimoji="1" lang="ko-KR" altLang="en-US" b="1" dirty="0"/>
              <a:t>기능</a:t>
            </a:r>
            <a:endParaRPr kumimoji="1" lang="en-US" altLang="ko-KR" b="1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dirty="0"/>
              <a:t>사용자 인증을 위한 </a:t>
            </a:r>
            <a:r>
              <a:rPr kumimoji="1" lang="en-US" altLang="ko-KR" dirty="0"/>
              <a:t>Token </a:t>
            </a:r>
            <a:r>
              <a:rPr kumimoji="1" lang="ko-KR" altLang="en-US" dirty="0"/>
              <a:t>처리 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/>
              <a:t>Account </a:t>
            </a:r>
            <a:r>
              <a:rPr kumimoji="1" lang="ko-KR" altLang="en-US" dirty="0"/>
              <a:t>생성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삭제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조회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/>
              <a:t>Container </a:t>
            </a:r>
            <a:r>
              <a:rPr kumimoji="1" lang="ko-KR" altLang="en-US" dirty="0"/>
              <a:t>생성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삭제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조회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/>
              <a:t>Object </a:t>
            </a:r>
            <a:r>
              <a:rPr kumimoji="1" lang="ko-KR" altLang="en-US" dirty="0"/>
              <a:t>생성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삭제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조회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9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/>
          <a:lstStyle/>
          <a:p>
            <a:r>
              <a:rPr kumimoji="1" lang="en-US" altLang="ko-KR" dirty="0"/>
              <a:t>Swift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소스링크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38200" y="1586984"/>
            <a:ext cx="3936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https://github.com/openstack/swift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610"/>
            <a:ext cx="971387" cy="5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6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kumimoji="1" lang="en-US" altLang="ko-KR" dirty="0"/>
              <a:t>Index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330327" y="1364533"/>
            <a:ext cx="8470898" cy="34292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 defTabSz="457200" latinLnBrk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 Storage, File Storage and Object Storage</a:t>
            </a:r>
          </a:p>
          <a:p>
            <a:pPr marL="285750" indent="-285750" defTabSz="457200" latinLnBrk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 Storage</a:t>
            </a:r>
          </a:p>
          <a:p>
            <a:pPr marL="742950" lvl="1" indent="-285750" defTabSz="457200" latinLnBrk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특징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defTabSz="457200" latinLnBrk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 latinLnBrk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Storage</a:t>
            </a:r>
          </a:p>
          <a:p>
            <a:pPr marL="742950" lvl="1" indent="-285750" defTabSz="457200" latinLnBrk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특징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defTabSz="457200" latinLnBrk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 latinLnBrk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Storage</a:t>
            </a:r>
          </a:p>
          <a:p>
            <a:pPr marL="742950" lvl="1" indent="-285750" defTabSz="457200" latinLnBrk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특징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defTabSz="457200" latinLnBrk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defTabSz="457200" latinLnBrk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장점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defTabSz="457200" latinLnBrk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단점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defTabSz="457200" latinLnBrk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적용사례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 latinLnBrk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Storage : Swift</a:t>
            </a:r>
          </a:p>
          <a:p>
            <a:pPr marL="742950" lvl="1" indent="-285750" defTabSz="457200" latinLnBrk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특징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defTabSz="457200" latinLnBrk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defTabSz="457200" latinLnBrk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소스 링크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855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/>
          <a:lstStyle/>
          <a:p>
            <a:r>
              <a:rPr kumimoji="1" lang="ko-KR" altLang="en-US" dirty="0"/>
              <a:t>질문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38200" y="1586984"/>
            <a:ext cx="1043148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/>
              <a:t>Block Storage, File Storage, Object Storage </a:t>
            </a:r>
            <a:r>
              <a:rPr lang="ko-KR" altLang="en-US" b="1" dirty="0"/>
              <a:t>가 완전한 구분이 안되는 느낌인데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Object Storage </a:t>
            </a:r>
            <a:r>
              <a:rPr lang="ko-KR" altLang="en-US" b="1" dirty="0"/>
              <a:t>라 해도 결국에 하드웨어 레벨에서 저장되는 것은 블록 단위로 저장이 되는 것</a:t>
            </a:r>
            <a:r>
              <a:rPr lang="en-US" altLang="ko-KR" b="1" dirty="0"/>
              <a:t>?</a:t>
            </a:r>
            <a:r>
              <a:rPr lang="ko-KR" altLang="en-US" b="1" dirty="0"/>
              <a:t> </a:t>
            </a:r>
            <a:r>
              <a:rPr lang="en-US" altLang="ko-KR" b="1" dirty="0"/>
              <a:t>(OS </a:t>
            </a:r>
            <a:r>
              <a:rPr lang="ko-KR" altLang="en-US" b="1" dirty="0"/>
              <a:t>시간에 배운 내용</a:t>
            </a:r>
            <a:r>
              <a:rPr lang="en-US" altLang="ko-KR" b="1" dirty="0"/>
              <a:t>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/>
              <a:t>File storage </a:t>
            </a:r>
            <a:r>
              <a:rPr lang="ko-KR" altLang="en-US" b="1" dirty="0"/>
              <a:t>가 가지는 주소 체계와 </a:t>
            </a:r>
            <a:r>
              <a:rPr lang="en-US" altLang="ko-KR" b="1" dirty="0"/>
              <a:t>Object storage</a:t>
            </a:r>
            <a:r>
              <a:rPr lang="ko-KR" altLang="en-US" b="1" dirty="0"/>
              <a:t>의 주소체계가 어떻게 다른지</a:t>
            </a:r>
            <a:r>
              <a:rPr lang="en-US" altLang="ko-KR" b="1" dirty="0"/>
              <a:t>?</a:t>
            </a:r>
            <a:r>
              <a:rPr lang="ko-KR" altLang="en-US" b="1" dirty="0"/>
              <a:t> 조사해보면서 </a:t>
            </a:r>
            <a:r>
              <a:rPr lang="en-US" altLang="ko-KR" b="1" dirty="0"/>
              <a:t>file storage</a:t>
            </a:r>
            <a:r>
              <a:rPr lang="ko-KR" altLang="en-US" b="1" dirty="0"/>
              <a:t> 는 한정된 주소를 가질 수 있지만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object storage </a:t>
            </a:r>
            <a:r>
              <a:rPr lang="ko-KR" altLang="en-US" b="1" dirty="0"/>
              <a:t>는 </a:t>
            </a:r>
            <a:r>
              <a:rPr lang="en-US" altLang="ko-KR" b="1" dirty="0"/>
              <a:t>flat address space </a:t>
            </a:r>
            <a:r>
              <a:rPr lang="ko-KR" altLang="en-US" b="1" dirty="0"/>
              <a:t>를 사용해서 무한대에 가깝게 확장할 수 있다는데</a:t>
            </a:r>
            <a:r>
              <a:rPr lang="en-US" altLang="ko-KR" b="1" dirty="0"/>
              <a:t>...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/>
              <a:t>Indexing </a:t>
            </a:r>
            <a:r>
              <a:rPr lang="ko-KR" altLang="en-US" b="1" dirty="0"/>
              <a:t>이 개선되어 데이터 검색의 속도가 향상</a:t>
            </a:r>
            <a:r>
              <a:rPr lang="en-US" altLang="ko-KR" b="1" dirty="0"/>
              <a:t>?</a:t>
            </a:r>
            <a:r>
              <a:rPr lang="ko-KR" altLang="en-US" b="1" dirty="0"/>
              <a:t> 대신  </a:t>
            </a:r>
            <a:r>
              <a:rPr lang="en-US" altLang="ko-KR" b="1" dirty="0"/>
              <a:t>read, write </a:t>
            </a:r>
            <a:r>
              <a:rPr lang="ko-KR" altLang="en-US" b="1" dirty="0"/>
              <a:t>가 객체 단위로 이루어지기 때문에 오버헤드가 발생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5610"/>
            <a:ext cx="971387" cy="5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52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610"/>
            <a:ext cx="971387" cy="5043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79398"/>
            <a:ext cx="10515600" cy="877888"/>
          </a:xfrm>
        </p:spPr>
        <p:txBody>
          <a:bodyPr>
            <a:normAutofit/>
          </a:bodyPr>
          <a:lstStyle/>
          <a:p>
            <a:r>
              <a:rPr kumimoji="1" lang="en-US" altLang="ko-KR" sz="3200" dirty="0"/>
              <a:t>Block Storage, File Storage and Object Storage</a:t>
            </a:r>
            <a:endParaRPr kumimoji="1"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750" y="1575607"/>
            <a:ext cx="7676299" cy="42334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6488668"/>
            <a:ext cx="103727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5"/>
              </a:rPr>
              <a:t>https://insights.ubuntu.com/2015/05/18/what-are-the-different-types-of-storage-block-object-and-file/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9541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610"/>
            <a:ext cx="971387" cy="5043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79398"/>
            <a:ext cx="10515600" cy="877888"/>
          </a:xfrm>
        </p:spPr>
        <p:txBody>
          <a:bodyPr/>
          <a:lstStyle/>
          <a:p>
            <a:r>
              <a:rPr kumimoji="1" lang="en-US" altLang="ko-KR" dirty="0"/>
              <a:t>Block Storage : </a:t>
            </a:r>
            <a:r>
              <a:rPr kumimoji="1" lang="ko-KR" altLang="en-US" dirty="0"/>
              <a:t>특징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1809749"/>
            <a:ext cx="2819400" cy="35814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180593" y="5686423"/>
            <a:ext cx="160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Block storage</a:t>
            </a:r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" y="6488668"/>
            <a:ext cx="101652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5"/>
              </a:rPr>
              <a:t>https://www.druva.com/blog/object-storage-versus-block-storage-understanding-technology-differences/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2" name="텍스트 상자 11"/>
          <p:cNvSpPr txBox="1"/>
          <p:nvPr/>
        </p:nvSpPr>
        <p:spPr>
          <a:xfrm>
            <a:off x="5207947" y="1641027"/>
            <a:ext cx="648924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/>
              <a:t>Block Storage </a:t>
            </a:r>
            <a:r>
              <a:rPr kumimoji="1" lang="ko-KR" altLang="en-US" sz="2000" b="1" dirty="0"/>
              <a:t>의 특징</a:t>
            </a:r>
            <a:endParaRPr kumimoji="1" lang="en-US" altLang="ko-KR" sz="2000" b="1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dirty="0"/>
              <a:t>데이터를 블록 단위로 저장</a:t>
            </a:r>
            <a:endParaRPr kumimoji="1" lang="en-US" altLang="ko-KR" sz="20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2000" dirty="0"/>
              <a:t>Logical address -&gt; physical address </a:t>
            </a:r>
            <a:r>
              <a:rPr kumimoji="1" lang="ko-KR" altLang="en-US" sz="2000" dirty="0"/>
              <a:t>변환하는데 </a:t>
            </a:r>
            <a:r>
              <a:rPr kumimoji="1" lang="en-US" altLang="ko-KR" sz="2000" dirty="0"/>
              <a:t>OS</a:t>
            </a:r>
            <a:r>
              <a:rPr kumimoji="1" lang="ko-KR" altLang="en-US" sz="2000" dirty="0"/>
              <a:t> 같은 프로그램이 관여</a:t>
            </a:r>
            <a:endParaRPr kumimoji="1" lang="en-US" altLang="ko-KR" sz="20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dirty="0"/>
              <a:t>최종적으로 트랙과 섹터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블록번호를 통해서 접근</a:t>
            </a:r>
            <a:endParaRPr kumimoji="1" lang="en-US" altLang="ko-KR" sz="20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dirty="0"/>
              <a:t>간단히 하드디스크 드라이브라고 생각하면 됨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하드디스크처럼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인스턴스에 탈부착이 가능</a:t>
            </a:r>
            <a:r>
              <a:rPr kumimoji="1" lang="en-US" altLang="ko-KR" sz="2000" dirty="0"/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dirty="0"/>
              <a:t>오라클과 </a:t>
            </a:r>
            <a:r>
              <a:rPr kumimoji="1" lang="en-US" altLang="ko-KR" sz="2000" dirty="0"/>
              <a:t>DB2 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RDBMS</a:t>
            </a:r>
            <a:r>
              <a:rPr kumimoji="1" lang="ko-KR" altLang="en-US" sz="2000" dirty="0"/>
              <a:t> 에서 사용</a:t>
            </a:r>
            <a:endParaRPr kumimoji="1" lang="en-US" altLang="ko-KR" sz="20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dirty="0"/>
              <a:t>높은 성능과 빠른 속도가 장점</a:t>
            </a:r>
            <a:endParaRPr kumimoji="1" lang="en-US" altLang="ko-KR" sz="20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2000" dirty="0"/>
              <a:t>SAN(Storage Area Network)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374580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610"/>
            <a:ext cx="971387" cy="5043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0075" y="365126"/>
            <a:ext cx="10696575" cy="87788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Block Storage : </a:t>
            </a:r>
            <a:r>
              <a:rPr kumimoji="1" lang="ko-KR" altLang="en-US" dirty="0"/>
              <a:t>문제점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600074" y="1600200"/>
            <a:ext cx="101441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dirty="0"/>
              <a:t>대용량의 데이터가 있더라도 정해진 블록크기에 따라서 쪼개서 저장을 해야함</a:t>
            </a:r>
            <a:endParaRPr kumimoji="1" lang="en-US" altLang="ko-KR" sz="20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dirty="0"/>
              <a:t>메타 데이터 정보가 없음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일부는 블록의 주소가 메타데이터라고 부르기도 하지만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데이터를 설명하기에 부족한 정보라 메타데이터라 부르기 어려움</a:t>
            </a:r>
            <a:r>
              <a:rPr kumimoji="1" lang="en-US" altLang="ko-KR" sz="2000" dirty="0"/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dirty="0"/>
              <a:t>데이터가 여러 개의 노드에 걸쳐서 분산되어있을 때 관리하기가 어려움</a:t>
            </a:r>
            <a:endParaRPr kumimoji="1" lang="en-US" altLang="ko-KR" sz="20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035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5610"/>
            <a:ext cx="971387" cy="5043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79398"/>
            <a:ext cx="10515600" cy="877888"/>
          </a:xfrm>
        </p:spPr>
        <p:txBody>
          <a:bodyPr/>
          <a:lstStyle/>
          <a:p>
            <a:r>
              <a:rPr kumimoji="1" lang="en-US" altLang="ko-KR" dirty="0"/>
              <a:t>File Storage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1517145"/>
            <a:ext cx="5702300" cy="40259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2146087" y="5610323"/>
            <a:ext cx="219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File system storage</a:t>
            </a:r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-1" y="6561426"/>
            <a:ext cx="101890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4"/>
              </a:rPr>
              <a:t>https://www.ibm.com/support/knowledgecenter/zosbasics/com.ibm.zos.zconcepts/zconcepts_177.htm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6460548" y="1224021"/>
            <a:ext cx="5648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/>
              <a:t>File System Storage </a:t>
            </a:r>
            <a:r>
              <a:rPr kumimoji="1" lang="ko-KR" altLang="en-US" sz="2000" b="1" dirty="0"/>
              <a:t>의 특징</a:t>
            </a:r>
            <a:endParaRPr kumimoji="1" lang="en-US" altLang="ko-KR" sz="2000" b="1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dirty="0"/>
              <a:t>데이터를 디렉토리</a:t>
            </a:r>
            <a:r>
              <a:rPr kumimoji="1" lang="en-US" altLang="ko-KR" sz="2000" dirty="0"/>
              <a:t>-</a:t>
            </a:r>
            <a:r>
              <a:rPr kumimoji="1" lang="ko-KR" altLang="en-US" sz="2000" dirty="0"/>
              <a:t>파일 형태의 계층구조로 저장</a:t>
            </a:r>
            <a:endParaRPr kumimoji="1" lang="en-US" altLang="ko-KR" sz="20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2000" dirty="0"/>
              <a:t>Block storage </a:t>
            </a:r>
            <a:r>
              <a:rPr kumimoji="1" lang="ko-KR" altLang="en-US" sz="2000" dirty="0"/>
              <a:t>위 레벨에서 블록과 파일을 맵핑시켜줌</a:t>
            </a:r>
            <a:endParaRPr kumimoji="1" lang="en-US" altLang="ko-KR" sz="20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dirty="0"/>
              <a:t>파일명 </a:t>
            </a:r>
            <a:r>
              <a:rPr kumimoji="1" lang="en-US" altLang="ko-KR" sz="2000" dirty="0"/>
              <a:t>/</a:t>
            </a:r>
            <a:r>
              <a:rPr kumimoji="1" lang="ko-KR" altLang="en-US" sz="2000" dirty="0"/>
              <a:t> 경로를 통해서 접근</a:t>
            </a:r>
            <a:endParaRPr kumimoji="1" lang="en-US" altLang="ko-KR" sz="20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dirty="0"/>
              <a:t>메타데이터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파일명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파일 생성 날짜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마지막 수정 날짜와 시간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소유자 등 </a:t>
            </a:r>
            <a:endParaRPr kumimoji="1" lang="en-US" altLang="ko-KR" sz="20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2000" dirty="0"/>
              <a:t>NAS </a:t>
            </a:r>
            <a:r>
              <a:rPr kumimoji="1" lang="ko-KR" altLang="en-US" sz="2000" dirty="0"/>
              <a:t>에 </a:t>
            </a:r>
            <a:r>
              <a:rPr kumimoji="1" lang="en-US" altLang="ko-KR" sz="2000" dirty="0"/>
              <a:t>File Storage system</a:t>
            </a:r>
            <a:r>
              <a:rPr kumimoji="1" lang="ko-KR" altLang="en-US" sz="2000" dirty="0"/>
              <a:t> 을 사용</a:t>
            </a:r>
            <a:endParaRPr kumimoji="1" lang="en-US" altLang="ko-KR" sz="20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dirty="0"/>
              <a:t>사용하고 구현하기 쉬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3348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610"/>
            <a:ext cx="971387" cy="5043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0075" y="365126"/>
            <a:ext cx="10696575" cy="87788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File Storage : </a:t>
            </a:r>
            <a:r>
              <a:rPr kumimoji="1" lang="ko-KR" altLang="en-US" dirty="0"/>
              <a:t>문제점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600075" y="1481137"/>
            <a:ext cx="103441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2000" dirty="0"/>
              <a:t>NAS 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file system </a:t>
            </a:r>
            <a:r>
              <a:rPr kumimoji="1" lang="ko-KR" altLang="en-US" sz="2000" dirty="0"/>
              <a:t>은</a:t>
            </a:r>
            <a:r>
              <a:rPr kumimoji="1" lang="en-US" altLang="ko-KR" sz="2000" dirty="0"/>
              <a:t> LAN </a:t>
            </a:r>
            <a:r>
              <a:rPr kumimoji="1" lang="ko-KR" altLang="en-US" sz="2000" dirty="0"/>
              <a:t>과 같은 </a:t>
            </a:r>
            <a:r>
              <a:rPr kumimoji="1" lang="en-US" altLang="ko-KR" sz="2000" dirty="0"/>
              <a:t>local </a:t>
            </a:r>
            <a:r>
              <a:rPr kumimoji="1" lang="ko-KR" altLang="en-US" sz="2000" dirty="0"/>
              <a:t>한 파일 공유와 한정적인 데이터 </a:t>
            </a:r>
            <a:r>
              <a:rPr kumimoji="1" lang="en-US" altLang="ko-KR" sz="2000" dirty="0"/>
              <a:t>(millions) </a:t>
            </a:r>
            <a:r>
              <a:rPr kumimoji="1" lang="ko-KR" altLang="en-US" sz="2000" dirty="0"/>
              <a:t>를 대상으로 할 때는 유용하지만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WAN </a:t>
            </a:r>
            <a:r>
              <a:rPr kumimoji="1" lang="ko-KR" altLang="en-US" sz="2000" dirty="0"/>
              <a:t>과 그 이상의 데이터</a:t>
            </a:r>
            <a:r>
              <a:rPr kumimoji="1" lang="en-US" altLang="ko-KR" sz="2000" dirty="0"/>
              <a:t>(billions)</a:t>
            </a:r>
            <a:r>
              <a:rPr kumimoji="1" lang="ko-KR" altLang="en-US" sz="2000" dirty="0"/>
              <a:t>가 있는 환경에서는 </a:t>
            </a:r>
            <a:r>
              <a:rPr kumimoji="1" lang="en-US" altLang="ko-KR" sz="2000" dirty="0"/>
              <a:t>file system </a:t>
            </a:r>
            <a:r>
              <a:rPr kumimoji="1" lang="ko-KR" altLang="en-US" sz="2000" dirty="0"/>
              <a:t>을 갖고있는</a:t>
            </a:r>
            <a:r>
              <a:rPr kumimoji="1" lang="en-US" altLang="ko-KR" sz="2000" dirty="0"/>
              <a:t> NAS</a:t>
            </a:r>
            <a:r>
              <a:rPr kumimoji="1" lang="ko-KR" altLang="en-US" sz="2000" dirty="0"/>
              <a:t>라도 관리하기 어려움</a:t>
            </a:r>
            <a:endParaRPr kumimoji="1" lang="en-US" altLang="ko-KR" sz="20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dirty="0"/>
              <a:t>파일에 대해서 제한적인 메타 데이터만 가지고 있음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파일명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파일 생성 날짜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마지막 수정 날짜와 시간</a:t>
            </a:r>
            <a:r>
              <a:rPr kumimoji="1" lang="en-US" altLang="ko-KR" sz="2000" dirty="0"/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dirty="0"/>
              <a:t>데이터의 양이 많아지면서 </a:t>
            </a:r>
            <a:endParaRPr kumimoji="1" lang="en-US" altLang="ko-KR" sz="2000" dirty="0"/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dirty="0"/>
              <a:t>파일에 대한 정해진 메타데이터만으로는 부족함</a:t>
            </a:r>
            <a:endParaRPr kumimoji="1" lang="en-US" altLang="ko-KR" sz="2000" dirty="0"/>
          </a:p>
          <a:p>
            <a:pPr marL="1257300" lvl="2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dirty="0"/>
              <a:t>파일들을 검색</a:t>
            </a:r>
            <a:r>
              <a:rPr kumimoji="1" lang="en-US" altLang="ko-KR" sz="2000" dirty="0"/>
              <a:t>/</a:t>
            </a:r>
            <a:r>
              <a:rPr kumimoji="1" lang="ko-KR" altLang="en-US" sz="2000" dirty="0"/>
              <a:t>관리에 어려움</a:t>
            </a:r>
            <a:endParaRPr kumimoji="1" lang="en-US" altLang="ko-KR" sz="2000" dirty="0"/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i="1" dirty="0"/>
              <a:t>파일들이 가질 수 있는 주소가 한정되어있음</a:t>
            </a:r>
            <a:endParaRPr kumimoji="1" lang="en-US" altLang="ko-KR" sz="2000" i="1" dirty="0"/>
          </a:p>
          <a:p>
            <a:pPr marL="1257300" lvl="2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 dirty="0"/>
              <a:t>확장성에 문제가 있음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047929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0092" y="365126"/>
            <a:ext cx="10687050" cy="877888"/>
          </a:xfrm>
        </p:spPr>
        <p:txBody>
          <a:bodyPr>
            <a:noAutofit/>
          </a:bodyPr>
          <a:lstStyle/>
          <a:p>
            <a:r>
              <a:rPr kumimoji="1" lang="en-US" altLang="ko-KR" sz="3000" dirty="0"/>
              <a:t>Block Storage &amp; File System Storage : </a:t>
            </a:r>
            <a:r>
              <a:rPr kumimoji="1" lang="ko-KR" altLang="en-US" sz="3000" dirty="0"/>
              <a:t>공통적인 문제점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6" y="1243014"/>
            <a:ext cx="5770564" cy="457642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0" y="6488668"/>
            <a:ext cx="9910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https://www.ericsson.com/hyperscale/cloud-infrastructure/data-infrastructure/secure-storage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020" y="2608876"/>
            <a:ext cx="5557838" cy="32105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텍스트 상자 6"/>
          <p:cNvSpPr txBox="1"/>
          <p:nvPr/>
        </p:nvSpPr>
        <p:spPr>
          <a:xfrm rot="20700000">
            <a:off x="874057" y="3023394"/>
            <a:ext cx="11007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dirty="0">
                <a:solidFill>
                  <a:srgbClr val="FF0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Exponential Growth of Data</a:t>
            </a:r>
            <a:endParaRPr kumimoji="1" lang="ko-KR" altLang="en-US" sz="6000" dirty="0">
              <a:solidFill>
                <a:srgbClr val="FF0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5610"/>
            <a:ext cx="971387" cy="5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54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5610"/>
            <a:ext cx="971387" cy="5043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9611" y="291273"/>
            <a:ext cx="10515600" cy="877888"/>
          </a:xfrm>
        </p:spPr>
        <p:txBody>
          <a:bodyPr>
            <a:noAutofit/>
          </a:bodyPr>
          <a:lstStyle/>
          <a:p>
            <a:r>
              <a:rPr kumimoji="1" lang="en-US" altLang="ko-KR" sz="3000" dirty="0"/>
              <a:t>Block Storage &amp; File System Storage &amp; Object Storage</a:t>
            </a:r>
            <a:endParaRPr kumimoji="1" lang="ko-KR" altLang="en-US" sz="3000" dirty="0"/>
          </a:p>
        </p:txBody>
      </p:sp>
      <p:sp>
        <p:nvSpPr>
          <p:cNvPr id="12" name="직사각형 11"/>
          <p:cNvSpPr/>
          <p:nvPr/>
        </p:nvSpPr>
        <p:spPr>
          <a:xfrm>
            <a:off x="1" y="6488668"/>
            <a:ext cx="101652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3"/>
              </a:rPr>
              <a:t>https://www.emc.com/storage/elastic-cloud-storage/articles/what-is-object-storage-cloud-ecs.htm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74862"/>
            <a:ext cx="5245100" cy="3009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850" y="1966912"/>
            <a:ext cx="2857500" cy="322580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15" name="텍스트 상자 14"/>
          <p:cNvSpPr txBox="1"/>
          <p:nvPr/>
        </p:nvSpPr>
        <p:spPr>
          <a:xfrm>
            <a:off x="2819554" y="5430362"/>
            <a:ext cx="2659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Is it possible</a:t>
            </a:r>
            <a:r>
              <a:rPr kumimoji="1" lang="mr-IN" altLang="ko-KR" sz="2800" dirty="0"/>
              <a:t>…</a:t>
            </a:r>
            <a:r>
              <a:rPr kumimoji="1" lang="en-US" altLang="ko-KR" sz="2800" dirty="0"/>
              <a:t>?</a:t>
            </a:r>
            <a:endParaRPr kumimoji="1" lang="ko-KR" altLang="en-US" sz="2800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8762573" y="5430362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rgbClr val="FF0000"/>
                </a:solidFill>
              </a:rPr>
              <a:t>It is!</a:t>
            </a:r>
            <a:endParaRPr kumimoji="1"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404938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2734</TotalTime>
  <Words>881</Words>
  <Application>Microsoft Office PowerPoint</Application>
  <PresentationFormat>와이드스크린</PresentationFormat>
  <Paragraphs>157</Paragraphs>
  <Slides>20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HY그래픽M</vt:lpstr>
      <vt:lpstr>Mangal</vt:lpstr>
      <vt:lpstr>Open Sans</vt:lpstr>
      <vt:lpstr>맑은 고딕</vt:lpstr>
      <vt:lpstr>Arial</vt:lpstr>
      <vt:lpstr>Franklin Gothic Heavy</vt:lpstr>
      <vt:lpstr>Trebuchet MS</vt:lpstr>
      <vt:lpstr>Wingdings 3</vt:lpstr>
      <vt:lpstr>패싯</vt:lpstr>
      <vt:lpstr>PowerPoint 프레젠테이션</vt:lpstr>
      <vt:lpstr>Index</vt:lpstr>
      <vt:lpstr>Block Storage, File Storage and Object Storage</vt:lpstr>
      <vt:lpstr>Block Storage : 특징</vt:lpstr>
      <vt:lpstr>Block Storage : 문제점</vt:lpstr>
      <vt:lpstr>File Storage</vt:lpstr>
      <vt:lpstr>File Storage : 문제점</vt:lpstr>
      <vt:lpstr>Block Storage &amp; File System Storage : 공통적인 문제점</vt:lpstr>
      <vt:lpstr>Block Storage &amp; File System Storage &amp; Object Storage</vt:lpstr>
      <vt:lpstr>Object Storage</vt:lpstr>
      <vt:lpstr>Object Storage : 구조</vt:lpstr>
      <vt:lpstr>Object Storage : 장점</vt:lpstr>
      <vt:lpstr>Object Storage : 단점</vt:lpstr>
      <vt:lpstr>Object Storage : 적용 사례</vt:lpstr>
      <vt:lpstr>Object Storage : 적용 사례</vt:lpstr>
      <vt:lpstr>Object Storage : Swift</vt:lpstr>
      <vt:lpstr>Swift : 구조</vt:lpstr>
      <vt:lpstr>Swift : API</vt:lpstr>
      <vt:lpstr>Swift : 소스링크</vt:lpstr>
      <vt:lpstr>질문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NohGary</dc:creator>
  <cp:lastModifiedBy>Ye Jun Lee</cp:lastModifiedBy>
  <cp:revision>34</cp:revision>
  <dcterms:created xsi:type="dcterms:W3CDTF">2017-05-29T15:24:06Z</dcterms:created>
  <dcterms:modified xsi:type="dcterms:W3CDTF">2017-06-01T08:35:11Z</dcterms:modified>
</cp:coreProperties>
</file>